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2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89" r:id="rId35"/>
    <p:sldId id="303" r:id="rId36"/>
    <p:sldId id="292" r:id="rId37"/>
    <p:sldId id="304" r:id="rId38"/>
    <p:sldId id="290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5" r:id="rId47"/>
    <p:sldId id="300" r:id="rId48"/>
    <p:sldId id="306" r:id="rId49"/>
    <p:sldId id="307" r:id="rId50"/>
    <p:sldId id="308" r:id="rId51"/>
    <p:sldId id="309" r:id="rId52"/>
    <p:sldId id="310" r:id="rId53"/>
    <p:sldId id="312" r:id="rId54"/>
    <p:sldId id="313" r:id="rId55"/>
    <p:sldId id="314" r:id="rId56"/>
    <p:sldId id="317" r:id="rId57"/>
    <p:sldId id="318" r:id="rId58"/>
    <p:sldId id="319" r:id="rId59"/>
    <p:sldId id="320" r:id="rId60"/>
    <p:sldId id="321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52A7-5F06-4D2C-854E-3D1354DED329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4F0D-B93B-4B8A-94A1-A7537E7CDC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62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52A7-5F06-4D2C-854E-3D1354DED329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4F0D-B93B-4B8A-94A1-A7537E7CDC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82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52A7-5F06-4D2C-854E-3D1354DED329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4F0D-B93B-4B8A-94A1-A7537E7CDC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78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52A7-5F06-4D2C-854E-3D1354DED329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4F0D-B93B-4B8A-94A1-A7537E7CDC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85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52A7-5F06-4D2C-854E-3D1354DED329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4F0D-B93B-4B8A-94A1-A7537E7CDC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08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52A7-5F06-4D2C-854E-3D1354DED329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4F0D-B93B-4B8A-94A1-A7537E7CDC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02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52A7-5F06-4D2C-854E-3D1354DED329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4F0D-B93B-4B8A-94A1-A7537E7CDC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22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52A7-5F06-4D2C-854E-3D1354DED329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4F0D-B93B-4B8A-94A1-A7537E7CDC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69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52A7-5F06-4D2C-854E-3D1354DED329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4F0D-B93B-4B8A-94A1-A7537E7CDC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88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52A7-5F06-4D2C-854E-3D1354DED329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4F0D-B93B-4B8A-94A1-A7537E7CDC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92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52A7-5F06-4D2C-854E-3D1354DED329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4F0D-B93B-4B8A-94A1-A7537E7CDC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49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952A7-5F06-4D2C-854E-3D1354DED329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4F0D-B93B-4B8A-94A1-A7537E7CDC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18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EGITO ANTIGO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pt-BR" dirty="0" smtClean="0"/>
              <a:t>Inicialmente, eram masculinas – com o tempo, as esfinges passam a ser </a:t>
            </a:r>
            <a:r>
              <a:rPr lang="pt-BR" dirty="0" err="1" smtClean="0"/>
              <a:t>feminilizadas</a:t>
            </a:r>
            <a:r>
              <a:rPr lang="pt-BR" dirty="0" smtClean="0"/>
              <a:t>;</a:t>
            </a:r>
          </a:p>
          <a:p>
            <a:r>
              <a:rPr lang="pt-BR" dirty="0" smtClean="0"/>
              <a:t>Significava originalmente um poder associado à vida eterna;</a:t>
            </a:r>
          </a:p>
          <a:p>
            <a:r>
              <a:rPr lang="pt-BR" dirty="0" smtClean="0"/>
              <a:t>Os gregos que antigos acreditavam que se tratava de uma figura maligna, destruidora, como se pode ver em Édipo;</a:t>
            </a:r>
          </a:p>
          <a:p>
            <a:pPr marL="0" indent="0">
              <a:buNone/>
            </a:pPr>
            <a:r>
              <a:rPr lang="pt-BR" b="1" i="1" dirty="0" smtClean="0"/>
              <a:t>“Que </a:t>
            </a:r>
            <a:r>
              <a:rPr lang="pt-BR" b="1" i="1" dirty="0"/>
              <a:t>criatura pela manhã tem quatro pés, a tarde tem dois, e à noite tem três?</a:t>
            </a:r>
            <a:r>
              <a:rPr lang="pt-BR" dirty="0"/>
              <a:t> </a:t>
            </a:r>
            <a:r>
              <a:rPr lang="pt-BR" dirty="0" smtClean="0"/>
              <a:t>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85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Obeliscos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símbolos do deus sol – “agulha”;</a:t>
            </a:r>
          </a:p>
          <a:p>
            <a:r>
              <a:rPr lang="pt-BR" dirty="0" smtClean="0"/>
              <a:t>Foram inspirados, provavelmente, na </a:t>
            </a:r>
            <a:r>
              <a:rPr lang="pt-BR" dirty="0" err="1" smtClean="0"/>
              <a:t>peda</a:t>
            </a:r>
            <a:r>
              <a:rPr lang="pt-BR" dirty="0" smtClean="0"/>
              <a:t> </a:t>
            </a:r>
            <a:r>
              <a:rPr lang="pt-BR" dirty="0" err="1" smtClean="0"/>
              <a:t>Benben</a:t>
            </a:r>
            <a:r>
              <a:rPr lang="pt-BR" dirty="0" smtClean="0"/>
              <a:t> – </a:t>
            </a:r>
            <a:r>
              <a:rPr lang="pt-BR" dirty="0" err="1" smtClean="0"/>
              <a:t>Heliopólis</a:t>
            </a:r>
            <a:r>
              <a:rPr lang="pt-BR" dirty="0" smtClean="0"/>
              <a:t>;</a:t>
            </a:r>
          </a:p>
          <a:p>
            <a:r>
              <a:rPr lang="pt-BR" dirty="0" smtClean="0"/>
              <a:t>Foram criados para enfeitar as pirâmides;</a:t>
            </a:r>
          </a:p>
          <a:p>
            <a:r>
              <a:rPr lang="pt-BR" dirty="0" smtClean="0"/>
              <a:t>Povos de origem </a:t>
            </a:r>
            <a:r>
              <a:rPr lang="pt-BR" dirty="0" err="1" smtClean="0"/>
              <a:t>cananita</a:t>
            </a:r>
            <a:r>
              <a:rPr lang="pt-BR" dirty="0" smtClean="0"/>
              <a:t>, assíria, gregos e romanos usaram obeliscos em sua cultura;</a:t>
            </a:r>
          </a:p>
          <a:p>
            <a:r>
              <a:rPr lang="pt-BR" dirty="0" smtClean="0"/>
              <a:t>Roma tem o maior número de obeliscos originais;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80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Luxor e </a:t>
            </a:r>
            <a:r>
              <a:rPr lang="pt-BR" dirty="0" err="1" smtClean="0"/>
              <a:t>Answan</a:t>
            </a:r>
            <a:endParaRPr lang="pt-BR" dirty="0"/>
          </a:p>
        </p:txBody>
      </p:sp>
      <p:pic>
        <p:nvPicPr>
          <p:cNvPr id="2050" name="Picture 2" descr="C:\Users\User\Desktop\obelisco lux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3762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obelisc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43204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São valorizados por serem símbolos universais de poder</a:t>
            </a:r>
            <a:endParaRPr lang="pt-BR" sz="3200" dirty="0"/>
          </a:p>
        </p:txBody>
      </p:sp>
      <p:pic>
        <p:nvPicPr>
          <p:cNvPr id="3074" name="Picture 2" descr="C:\Users\User\Desktop\Obelisco_de_São_Paulo_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6642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Monumento_Washington_obelisco_mais_alto_do_m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504056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User\Desktop\depositphotos_133940994-stock-photo-saint-peters-square-with-obeli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4876800" cy="39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7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Médio e Novo Império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Trocas comercias – </a:t>
            </a:r>
            <a:r>
              <a:rPr lang="pt-BR" dirty="0" err="1" smtClean="0"/>
              <a:t>Biblos</a:t>
            </a:r>
            <a:r>
              <a:rPr lang="pt-BR" dirty="0" smtClean="0"/>
              <a:t>, Fenícia, Chipre e Creta e com a região interna do continente africano;</a:t>
            </a:r>
          </a:p>
          <a:p>
            <a:r>
              <a:rPr lang="pt-BR" dirty="0" smtClean="0"/>
              <a:t>Egito passa a sofrer invasões de povos nômades;</a:t>
            </a:r>
          </a:p>
          <a:p>
            <a:r>
              <a:rPr lang="pt-BR" dirty="0" smtClean="0"/>
              <a:t>Expansão comercial e conflitos promovem as primeiras trocas culturais;</a:t>
            </a:r>
          </a:p>
          <a:p>
            <a:r>
              <a:rPr lang="pt-BR" dirty="0" smtClean="0"/>
              <a:t>Novo Império – expulsão dos invasores;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43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Novo Império – Era de ouro da monarquia egípcia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Intensa atividade intelectual e comercial;</a:t>
            </a:r>
          </a:p>
          <a:p>
            <a:r>
              <a:rPr lang="pt-BR" dirty="0" smtClean="0"/>
              <a:t>Regiões são invadidas por grandes construções – surgem hipogeus;</a:t>
            </a:r>
          </a:p>
          <a:p>
            <a:r>
              <a:rPr lang="pt-BR" dirty="0" smtClean="0"/>
              <a:t>Novos e maiores obeliscos;</a:t>
            </a:r>
          </a:p>
          <a:p>
            <a:r>
              <a:rPr lang="pt-BR" dirty="0" smtClean="0"/>
              <a:t>Obeliscos passam a ser enviados com presentes para outros povos – símbolo da amizade entre líderes;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97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Baixo Império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Amenófis</a:t>
            </a:r>
            <a:r>
              <a:rPr lang="pt-BR" dirty="0" smtClean="0"/>
              <a:t> IV – Faraó </a:t>
            </a:r>
            <a:r>
              <a:rPr lang="pt-BR" dirty="0" err="1" smtClean="0"/>
              <a:t>Akhenaton</a:t>
            </a:r>
            <a:r>
              <a:rPr lang="pt-BR" dirty="0" smtClean="0"/>
              <a:t> – procura voltar às antigas tradições;</a:t>
            </a:r>
          </a:p>
          <a:p>
            <a:r>
              <a:rPr lang="pt-BR" dirty="0" smtClean="0"/>
              <a:t>No esforço de restituir antigos costumes – descuida das defesas;</a:t>
            </a:r>
          </a:p>
          <a:p>
            <a:r>
              <a:rPr lang="pt-BR" dirty="0" smtClean="0"/>
              <a:t>Invasão dos hititas – começam a usar a imagem de </a:t>
            </a:r>
            <a:r>
              <a:rPr lang="pt-BR" dirty="0" err="1" smtClean="0"/>
              <a:t>Akhenaton</a:t>
            </a:r>
            <a:r>
              <a:rPr lang="pt-BR" dirty="0" smtClean="0"/>
              <a:t> e sua família como símbolo de poder;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16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partir da XX Dinastia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Perda constante de poder – símbolos continuam;</a:t>
            </a:r>
          </a:p>
          <a:p>
            <a:r>
              <a:rPr lang="pt-BR" dirty="0" smtClean="0"/>
              <a:t>Assurbanipal leva obeliscos para fora do Egito;</a:t>
            </a:r>
          </a:p>
          <a:p>
            <a:r>
              <a:rPr lang="pt-BR" dirty="0" smtClean="0"/>
              <a:t>Governo persa e assírio foi violento – </a:t>
            </a:r>
            <a:r>
              <a:rPr lang="pt-BR" dirty="0" err="1" smtClean="0"/>
              <a:t>sátrapas</a:t>
            </a:r>
            <a:r>
              <a:rPr lang="pt-BR" dirty="0" smtClean="0"/>
              <a:t>;</a:t>
            </a:r>
          </a:p>
          <a:p>
            <a:r>
              <a:rPr lang="pt-BR" dirty="0" smtClean="0"/>
              <a:t>Macedônia domina expulsa os persas;</a:t>
            </a:r>
          </a:p>
          <a:p>
            <a:r>
              <a:rPr lang="pt-BR" dirty="0" smtClean="0"/>
              <a:t>Alexandre, o Grande determina que o Egito seja administrado por Ptolomeu;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6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Dinastia Ptolomaica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Construiu novos templos e levou as riquezas egípcias para a região de Roma, da Grécia e da Macedônia;</a:t>
            </a:r>
          </a:p>
          <a:p>
            <a:r>
              <a:rPr lang="pt-BR" dirty="0" smtClean="0"/>
              <a:t>Gregos – criaram uma religião baseada nas crenças egípcias;</a:t>
            </a:r>
          </a:p>
          <a:p>
            <a:r>
              <a:rPr lang="pt-BR" dirty="0" err="1" smtClean="0"/>
              <a:t>Ptolomeus</a:t>
            </a:r>
            <a:r>
              <a:rPr lang="pt-BR" dirty="0" smtClean="0"/>
              <a:t> governavam com suas esposas/irmãs – as </a:t>
            </a:r>
            <a:r>
              <a:rPr lang="pt-BR" dirty="0" err="1" smtClean="0"/>
              <a:t>Cleópatras</a:t>
            </a:r>
            <a:r>
              <a:rPr lang="pt-BR" dirty="0" smtClean="0"/>
              <a:t>;</a:t>
            </a:r>
          </a:p>
          <a:p>
            <a:r>
              <a:rPr lang="pt-BR" dirty="0" smtClean="0"/>
              <a:t>Chamam a atenção de Roma – desintegração.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2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Ícones e reinos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Primeiros registros – 6 mil anos;</a:t>
            </a:r>
          </a:p>
          <a:p>
            <a:r>
              <a:rPr lang="pt-BR" dirty="0" smtClean="0"/>
              <a:t>Indicam uma civilização complexa e bastante hierarquizada;</a:t>
            </a:r>
          </a:p>
          <a:p>
            <a:r>
              <a:rPr lang="pt-BR" dirty="0" smtClean="0"/>
              <a:t>Antes do período de unificação pouco se conhece;</a:t>
            </a:r>
          </a:p>
          <a:p>
            <a:pPr lvl="1"/>
            <a:r>
              <a:rPr lang="pt-BR" dirty="0" smtClean="0"/>
              <a:t>Tribos, clãs familiares chamados </a:t>
            </a:r>
            <a:r>
              <a:rPr lang="pt-BR" i="1" dirty="0" err="1" smtClean="0"/>
              <a:t>nomos</a:t>
            </a:r>
            <a:r>
              <a:rPr lang="pt-BR" dirty="0" smtClean="0"/>
              <a:t> ou </a:t>
            </a:r>
            <a:r>
              <a:rPr lang="pt-BR" i="1" dirty="0" err="1" smtClean="0"/>
              <a:t>sepats</a:t>
            </a:r>
            <a:r>
              <a:rPr lang="pt-BR" i="1" dirty="0" smtClean="0"/>
              <a:t>;</a:t>
            </a:r>
          </a:p>
          <a:p>
            <a:pPr lvl="1"/>
            <a:r>
              <a:rPr lang="pt-BR" dirty="0" smtClean="0"/>
              <a:t>Cada </a:t>
            </a:r>
            <a:r>
              <a:rPr lang="pt-BR" dirty="0" err="1" smtClean="0"/>
              <a:t>nomo</a:t>
            </a:r>
            <a:r>
              <a:rPr lang="pt-BR" dirty="0" smtClean="0"/>
              <a:t> cultuava deuses próprios e tinha lideranças individuais (</a:t>
            </a:r>
            <a:r>
              <a:rPr lang="pt-BR" dirty="0" err="1" smtClean="0"/>
              <a:t>nomarcas</a:t>
            </a:r>
            <a:r>
              <a:rPr lang="pt-BR" dirty="0" smtClean="0"/>
              <a:t>);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47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Egito Antigo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Mais longeva entidade política do Mundo Antigo – governo faraônico dura por 2700 anos;</a:t>
            </a:r>
          </a:p>
          <a:p>
            <a:r>
              <a:rPr lang="pt-BR" dirty="0" smtClean="0"/>
              <a:t>Língua estável – de 3000 a.c. até aproximadamente século V.</a:t>
            </a:r>
          </a:p>
          <a:p>
            <a:r>
              <a:rPr lang="pt-BR" dirty="0" smtClean="0"/>
              <a:t>Estabilidade da escrita, da realeza, religião, artes e estrutura econômica;</a:t>
            </a:r>
          </a:p>
          <a:p>
            <a:r>
              <a:rPr lang="pt-BR" dirty="0" smtClean="0"/>
              <a:t>Morte do último faraó – 341 a.c.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6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Interesse constante: cultura muito característica, estável, exótica (busca pela imortalidade);</a:t>
            </a:r>
          </a:p>
          <a:p>
            <a:r>
              <a:rPr lang="pt-BR" dirty="0" smtClean="0"/>
              <a:t>Tumba de Mahu – mural – convivência de altas cerimônias e cotidiano familiar;</a:t>
            </a:r>
          </a:p>
          <a:p>
            <a:r>
              <a:rPr lang="pt-BR" dirty="0" smtClean="0"/>
              <a:t>Século III – sacerdote </a:t>
            </a:r>
            <a:r>
              <a:rPr lang="pt-BR" dirty="0" err="1" smtClean="0"/>
              <a:t>Manethon</a:t>
            </a:r>
            <a:r>
              <a:rPr lang="pt-BR" dirty="0" smtClean="0"/>
              <a:t> “a primeira história do Egito” – listas dinásticas;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0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Tumba de Mahu</a:t>
            </a:r>
            <a:endParaRPr lang="pt-BR" dirty="0"/>
          </a:p>
        </p:txBody>
      </p:sp>
      <p:pic>
        <p:nvPicPr>
          <p:cNvPr id="1026" name="Picture 2" descr="C:\Users\User\Desktop\dinastia-xviii-egipcias-baixo-relevo-no-tumulo-de-mahu-o-chefe-da-policia-f7pd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6"/>
          <a:stretch/>
        </p:blipFill>
        <p:spPr bwMode="auto">
          <a:xfrm>
            <a:off x="395536" y="1988840"/>
            <a:ext cx="8229600" cy="32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falência da hipótese hidráulica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Com o aumento da seca na região saariana – migração sul-norte e da região do atual Oriente Médio e povos se aproveitam da perenidade do Nilo – várias origens;</a:t>
            </a:r>
          </a:p>
          <a:p>
            <a:r>
              <a:rPr lang="pt-BR" dirty="0" smtClean="0"/>
              <a:t>Séc. XIX – teoria do Egito Branco e Séc. XX, teoria do Egito Branco;</a:t>
            </a:r>
          </a:p>
          <a:p>
            <a:r>
              <a:rPr lang="pt-BR" dirty="0" smtClean="0"/>
              <a:t>1974  - Egito foi espaço de mistura biológica e não de ocupação exclusiva de um povo branco ou negro.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12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3.300 diminuição das chuvas – 2.700 diminuição das cheias;</a:t>
            </a:r>
          </a:p>
          <a:p>
            <a:r>
              <a:rPr lang="pt-BR" dirty="0" smtClean="0"/>
              <a:t>Áreas cultiváveis diminuem e manchas desérticas aumentam – esforços para construção de sistemas de irrigação;</a:t>
            </a:r>
          </a:p>
          <a:p>
            <a:r>
              <a:rPr lang="pt-BR" dirty="0" smtClean="0"/>
              <a:t>Hipótese – estado unificado surgiu pela necessidade de organizar as grandes obras;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64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Hipótese seria aceitável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Poucas informações precisas sobre os projetos de irrigação;</a:t>
            </a:r>
          </a:p>
          <a:p>
            <a:r>
              <a:rPr lang="pt-BR" dirty="0" smtClean="0"/>
              <a:t>Irrigação foi e é uma atividade constante no Egito;</a:t>
            </a:r>
          </a:p>
          <a:p>
            <a:r>
              <a:rPr lang="pt-BR" dirty="0" smtClean="0"/>
              <a:t>Alguns autores supervalorizaram a importância das obras de irrigação – pequenos vestígios narrados como centrais;</a:t>
            </a:r>
          </a:p>
          <a:p>
            <a:r>
              <a:rPr lang="pt-BR" dirty="0" smtClean="0"/>
              <a:t>Fato: canais, diques, lagos, desvios e outras fontes indicam a importância dessas obras;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6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Atualmente: concepção de que as obras foram de regularização;</a:t>
            </a:r>
          </a:p>
          <a:p>
            <a:r>
              <a:rPr lang="pt-BR" dirty="0" smtClean="0"/>
              <a:t>Diferente da Mesopotâmia – Nilo era previsível e causava menos estragos.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“o sistema consiste em que a terra ao longo do rio fique dividida em compartimentos – tanques – por diques levantados em ângulo reto em relação ao curso fluvial; um canal iniciado a montante conduz a água do rio ao tanque, onde canais menores e valas a estendem uniformemente por todo o compartimento; outro canal recolhe o excesso de água e o leva a um segundo tanque, ou então de volta ao rio, a jusante” (CARDOSO, p. 23)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61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Dique egípcio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User\Desktop\Às+Margens+do+Rio+Nil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2"/>
          <a:stretch/>
        </p:blipFill>
        <p:spPr bwMode="auto">
          <a:xfrm>
            <a:off x="107504" y="1412776"/>
            <a:ext cx="9144000" cy="476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pt-BR" dirty="0" smtClean="0"/>
              <a:t>Sistema de diques era elaborado e executado em cada </a:t>
            </a:r>
            <a:r>
              <a:rPr lang="pt-BR" i="1" dirty="0" err="1" smtClean="0"/>
              <a:t>nomos</a:t>
            </a:r>
            <a:r>
              <a:rPr lang="pt-BR" dirty="0"/>
              <a:t> </a:t>
            </a:r>
            <a:r>
              <a:rPr lang="pt-BR" dirty="0" smtClean="0"/>
              <a:t>– não havia e não houve, administração centralizada até o ano 2000 .c.;</a:t>
            </a:r>
          </a:p>
          <a:p>
            <a:r>
              <a:rPr lang="pt-BR" dirty="0" smtClean="0"/>
              <a:t>A unificação ocorreu por vários motivos – demográficos, ecológicos, políticos;</a:t>
            </a:r>
          </a:p>
          <a:p>
            <a:r>
              <a:rPr lang="pt-BR" dirty="0" smtClean="0"/>
              <a:t>Não houve, ao que tudo indica, uma causa única.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92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e sociedade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Surto de inovações tecnológicas – 3.200 a 2.700;</a:t>
            </a:r>
          </a:p>
          <a:p>
            <a:r>
              <a:rPr lang="pt-BR" dirty="0" smtClean="0"/>
              <a:t>Depois, invenções pontuais;</a:t>
            </a:r>
          </a:p>
          <a:p>
            <a:r>
              <a:rPr lang="pt-BR" dirty="0" smtClean="0"/>
              <a:t>Teoria do atraso egípcio quando comparado à Mesopotâmia (cobre pelo bronze, metais pela madeira) – instrumentos mais lentos e ineficientes;</a:t>
            </a:r>
          </a:p>
          <a:p>
            <a:r>
              <a:rPr lang="pt-BR" dirty="0" smtClean="0"/>
              <a:t>Instrumentos de metais era sinal de grande riqueza;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466728" cy="572149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Aproximadamente 3.500 a.c. – ocorre a unificação das </a:t>
            </a:r>
            <a:r>
              <a:rPr lang="pt-BR" sz="2400" i="1" dirty="0" err="1" smtClean="0"/>
              <a:t>nomos</a:t>
            </a:r>
            <a:r>
              <a:rPr lang="pt-BR" sz="2400" dirty="0" smtClean="0"/>
              <a:t> do norte e do sul;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Por volta de 3.200 a.c., </a:t>
            </a:r>
            <a:r>
              <a:rPr lang="pt-BR" sz="2400" dirty="0" err="1" smtClean="0"/>
              <a:t>Menés</a:t>
            </a:r>
            <a:r>
              <a:rPr lang="pt-BR" sz="2400" dirty="0" smtClean="0"/>
              <a:t>, o primeiro faraó – unifica os dois reinos;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O Egito passa a adorar o deus Hórus e o faraó usa a coroa de duas cores;</a:t>
            </a:r>
          </a:p>
          <a:p>
            <a:endParaRPr lang="pt-BR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90" y="273050"/>
            <a:ext cx="4106469" cy="5853113"/>
          </a:xfrm>
        </p:spPr>
      </p:pic>
    </p:spTree>
    <p:extLst>
      <p:ext uri="{BB962C8B-B14F-4D97-AF65-F5344CB8AC3E}">
        <p14:creationId xmlns:p14="http://schemas.microsoft.com/office/powerpoint/2010/main" val="37228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“estagnação tecnológica”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1) Progresso igual à invenção? 2) comparações históricas com o período contemporâneo?</a:t>
            </a:r>
          </a:p>
          <a:p>
            <a:r>
              <a:rPr lang="pt-BR" dirty="0" smtClean="0"/>
              <a:t>Inovação permanente só ocorre no capitalismo moderno;</a:t>
            </a:r>
          </a:p>
          <a:p>
            <a:r>
              <a:rPr lang="pt-BR" dirty="0" smtClean="0"/>
              <a:t>Inovação pode significar, por exemplo, a possibilidade de agricultar em terras ainda não exploradas;</a:t>
            </a:r>
          </a:p>
          <a:p>
            <a:r>
              <a:rPr lang="pt-BR" dirty="0" smtClean="0"/>
              <a:t>No mundo antigo, a economia e a organização social estavam atrelados às atividade econômicas.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60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No Egito, a vida agrícola tinha o seguinte ciclo ou estações:</a:t>
            </a:r>
          </a:p>
          <a:p>
            <a:pPr marL="0" indent="0">
              <a:buNone/>
            </a:pPr>
            <a:r>
              <a:rPr lang="pt-BR" dirty="0" smtClean="0"/>
              <a:t>Inundação (julho/outubro); saída (novembro/fevereiro); colheita (março/junho);</a:t>
            </a:r>
          </a:p>
          <a:p>
            <a:r>
              <a:rPr lang="pt-BR" dirty="0" smtClean="0"/>
              <a:t>Durante meio ano se dedicavam à agricultura, no período de cheias trabalhavam no artesanato e em obras palacianas;</a:t>
            </a:r>
          </a:p>
          <a:p>
            <a:r>
              <a:rPr lang="pt-BR" dirty="0" smtClean="0"/>
              <a:t>Técnicas para melhor aproveitamento das águas;</a:t>
            </a:r>
          </a:p>
          <a:p>
            <a:r>
              <a:rPr lang="pt-BR" dirty="0" smtClean="0"/>
              <a:t>Produtos cultivados: alho, cebola, pepino, alface (outras verduras e legumes) – árvores frutíferas e plantas para fazer azeite;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1550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Domesticação de animais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Ativos no Reino Antigo – hienas, antílopes, gruas e pelicanos;</a:t>
            </a:r>
          </a:p>
          <a:p>
            <a:r>
              <a:rPr lang="pt-BR" dirty="0" smtClean="0"/>
              <a:t>Utilizados no arado e na separação de grãos da palha, alimentação e sacrifícios;</a:t>
            </a:r>
          </a:p>
          <a:p>
            <a:r>
              <a:rPr lang="pt-BR" dirty="0" smtClean="0"/>
              <a:t>Agricultura e criação complementadas com a pesca, caça e coleta;</a:t>
            </a:r>
          </a:p>
          <a:p>
            <a:r>
              <a:rPr lang="pt-BR" dirty="0" smtClean="0"/>
              <a:t>Artesanato feito a partir de materiais provenientes do Nilo;</a:t>
            </a:r>
          </a:p>
          <a:p>
            <a:r>
              <a:rPr lang="pt-BR" dirty="0" smtClean="0"/>
              <a:t>Importação de bens como: madeira da Fenícia, prata, estanho, cerâmica de luxo, lápis-lazúli;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3507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t-BR" dirty="0" smtClean="0"/>
              <a:t>Artesanato em dois níveis</a:t>
            </a:r>
          </a:p>
          <a:p>
            <a:r>
              <a:rPr lang="pt-BR" dirty="0" smtClean="0"/>
              <a:t>Primeiro: tecidos grossos, vasilhas utilitárias, tijolos, artigos de couro, produtos alimentícios;</a:t>
            </a:r>
          </a:p>
          <a:p>
            <a:r>
              <a:rPr lang="pt-BR" dirty="0" smtClean="0"/>
              <a:t>Segundo: ourivesaria, metalurgia, fabricação de vasos de pedra dura e alabastro, tecidos finos, barcos, pintura e escultura;</a:t>
            </a:r>
          </a:p>
          <a:p>
            <a:r>
              <a:rPr lang="pt-BR" dirty="0" smtClean="0"/>
              <a:t>Faraó atendia ao segundo nível de artesanato e também cuidava da mineração e das grandes </a:t>
            </a:r>
            <a:r>
              <a:rPr lang="pt-BR" dirty="0" err="1" smtClean="0"/>
              <a:t>contruções</a:t>
            </a:r>
            <a:r>
              <a:rPr lang="pt-BR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3064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User\Desktop\menna&amp;familyFishing&amp;Fowling-PinturaMuralTúmuloMenna,Thebes,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888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18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User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988840"/>
            <a:ext cx="4680521" cy="31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21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Ourivesaria egípcia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122" name="Picture 2" descr="C:\Users\User\Desktop\col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9685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31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User\Desktop\Egito_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3600399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05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Estimativa populacional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dirty="0" smtClean="0"/>
              <a:t>Não se conhecem dados para o período faraônico;</a:t>
            </a:r>
          </a:p>
          <a:p>
            <a:r>
              <a:rPr lang="pt-BR" dirty="0" smtClean="0"/>
              <a:t>Sete milhões para o período de domínio greco-romano;</a:t>
            </a:r>
          </a:p>
          <a:p>
            <a:r>
              <a:rPr lang="pt-BR" dirty="0" smtClean="0"/>
              <a:t>200 mil por km² - taxa alta para a antiguidade;</a:t>
            </a:r>
          </a:p>
          <a:p>
            <a:r>
              <a:rPr lang="pt-BR" dirty="0" smtClean="0"/>
              <a:t>Na falta de inundação, poderia ocorrer a fome e a morte de milhares de pessoas;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8460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Trocas comerciais e administração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Trocas comerciais ocorriam em espécie e usavam como padrão pesos de metais;</a:t>
            </a:r>
          </a:p>
          <a:p>
            <a:r>
              <a:rPr lang="pt-BR" dirty="0" smtClean="0"/>
              <a:t>Trocas internas eram comandadas por funcionários reais e o comércio internacional era feito na forma de expedições reais;</a:t>
            </a:r>
          </a:p>
          <a:p>
            <a:r>
              <a:rPr lang="pt-BR" dirty="0" smtClean="0"/>
              <a:t>Estatismo faraônico – vida econômica comandada pelo Faraó ;</a:t>
            </a:r>
          </a:p>
          <a:p>
            <a:r>
              <a:rPr lang="pt-BR" dirty="0" smtClean="0"/>
              <a:t>Novo Império – aparecem os primeiros comerciantes em cidades como </a:t>
            </a:r>
            <a:r>
              <a:rPr lang="pt-BR" dirty="0" err="1" smtClean="0"/>
              <a:t>tebas</a:t>
            </a:r>
            <a:r>
              <a:rPr lang="pt-BR" dirty="0" smtClean="0"/>
              <a:t>, </a:t>
            </a:r>
            <a:r>
              <a:rPr lang="pt-BR" dirty="0" err="1" smtClean="0"/>
              <a:t>Akhetaton</a:t>
            </a:r>
            <a:r>
              <a:rPr lang="pt-BR" dirty="0" smtClean="0"/>
              <a:t>, </a:t>
            </a:r>
            <a:r>
              <a:rPr lang="pt-BR" dirty="0" err="1" smtClean="0"/>
              <a:t>Mênfis</a:t>
            </a:r>
            <a:r>
              <a:rPr lang="pt-BR" dirty="0" smtClean="0"/>
              <a:t>, </a:t>
            </a:r>
            <a:r>
              <a:rPr lang="pt-BR" dirty="0" err="1" smtClean="0"/>
              <a:t>Tânis</a:t>
            </a:r>
            <a:r>
              <a:rPr lang="pt-BR" dirty="0" smtClean="0"/>
              <a:t>;</a:t>
            </a:r>
          </a:p>
          <a:p>
            <a:r>
              <a:rPr lang="pt-BR" dirty="0" smtClean="0"/>
              <a:t>Templos também eram administrados pelo faraó – </a:t>
            </a:r>
            <a:r>
              <a:rPr lang="pt-BR" dirty="0" err="1" smtClean="0"/>
              <a:t>tjati</a:t>
            </a:r>
            <a:r>
              <a:rPr lang="pt-BR" dirty="0" smtClean="0"/>
              <a:t> (primeiro ministro que comandava os bens do templo);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35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3999988" cy="3312368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466728" cy="521744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O Egito unificado existiu até 333 a.c. – quando foi dominado por Alexandre, o Grande;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30 famílias diferentes de faraós governaram o Egito;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Quatro períodos – Antigo Império; Médio Império; Novo Império; Baixo Império;</a:t>
            </a:r>
          </a:p>
        </p:txBody>
      </p:sp>
    </p:spTree>
    <p:extLst>
      <p:ext uri="{BB962C8B-B14F-4D97-AF65-F5344CB8AC3E}">
        <p14:creationId xmlns:p14="http://schemas.microsoft.com/office/powerpoint/2010/main" val="3104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Faraó distribuía as sementes e os materiais que seriam utilizados nas construções;</a:t>
            </a:r>
          </a:p>
          <a:p>
            <a:r>
              <a:rPr lang="pt-BR" dirty="0" smtClean="0"/>
              <a:t>Sistema centralizado no estado impediu o desenvolvimento de cidades como a da Mesopotâmia, onde vigorava a iniciativa privada;</a:t>
            </a:r>
          </a:p>
          <a:p>
            <a:r>
              <a:rPr lang="pt-BR" dirty="0" smtClean="0"/>
              <a:t>Rei não era o único proprietário das terras – templos e alguns indivíduos poderia possuir terras, cuja propriedade dependia da aprovação do monarca;</a:t>
            </a:r>
          </a:p>
          <a:p>
            <a:r>
              <a:rPr lang="pt-BR" dirty="0" smtClean="0"/>
              <a:t>Relativizar grandes propriedades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4421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Base da mão de obra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Camponeses – maioria absoluta da população;</a:t>
            </a:r>
          </a:p>
          <a:p>
            <a:r>
              <a:rPr lang="pt-BR" dirty="0" smtClean="0"/>
              <a:t>Pagavam impostos ao faraó, templo ou senhor local;</a:t>
            </a:r>
          </a:p>
          <a:p>
            <a:r>
              <a:rPr lang="pt-BR" dirty="0" smtClean="0"/>
              <a:t>Trabalhavam na colheita e nas obras;</a:t>
            </a:r>
          </a:p>
          <a:p>
            <a:r>
              <a:rPr lang="pt-BR" dirty="0" smtClean="0"/>
              <a:t>Podiam formar comunidades aldeãs (dividiam as obrigações e se regiam autarquicamente);</a:t>
            </a:r>
          </a:p>
          <a:p>
            <a:r>
              <a:rPr lang="pt-BR" dirty="0" smtClean="0"/>
              <a:t>Eram geridos pelos </a:t>
            </a:r>
            <a:r>
              <a:rPr lang="pt-BR" i="1" dirty="0" err="1" smtClean="0"/>
              <a:t>saru</a:t>
            </a:r>
            <a:r>
              <a:rPr lang="pt-BR" i="1" dirty="0" smtClean="0"/>
              <a:t> </a:t>
            </a:r>
            <a:r>
              <a:rPr lang="pt-BR" dirty="0" smtClean="0"/>
              <a:t>(ricos que sabiam ler e escrever);</a:t>
            </a:r>
          </a:p>
          <a:p>
            <a:r>
              <a:rPr lang="pt-BR" dirty="0" smtClean="0"/>
              <a:t>Escravos tinham importância </a:t>
            </a:r>
            <a:r>
              <a:rPr lang="pt-BR" dirty="0"/>
              <a:t>para os projetos governamentais – templos, </a:t>
            </a:r>
            <a:r>
              <a:rPr lang="pt-BR" dirty="0" smtClean="0"/>
              <a:t>minas e </a:t>
            </a:r>
            <a:r>
              <a:rPr lang="pt-BR" dirty="0"/>
              <a:t>grandes construções e exércitos</a:t>
            </a:r>
            <a:r>
              <a:rPr lang="pt-BR" dirty="0" smtClean="0"/>
              <a:t>;</a:t>
            </a:r>
          </a:p>
          <a:p>
            <a:r>
              <a:rPr lang="pt-BR" dirty="0"/>
              <a:t>Entretanto, Egito não era uma economia escravista;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8676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60113"/>
          </a:xfrm>
        </p:spPr>
        <p:txBody>
          <a:bodyPr/>
          <a:lstStyle/>
          <a:p>
            <a:r>
              <a:rPr lang="pt-BR" dirty="0" smtClean="0"/>
              <a:t>Sociedade hierárquica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Faraó considerado um deus que pode transitar entre o mundo profano e o mundo sagrado;</a:t>
            </a:r>
          </a:p>
          <a:p>
            <a:r>
              <a:rPr lang="pt-BR" dirty="0" smtClean="0"/>
              <a:t>Rei pode ter várias esposas legítimas concubinas;</a:t>
            </a:r>
          </a:p>
          <a:p>
            <a:r>
              <a:rPr lang="pt-BR" dirty="0" smtClean="0"/>
              <a:t>Hierarquia unificada só surge no Egito no Novo Império;</a:t>
            </a:r>
          </a:p>
          <a:p>
            <a:r>
              <a:rPr lang="pt-BR" dirty="0" smtClean="0"/>
              <a:t>Antes disso, nobrezas das </a:t>
            </a:r>
            <a:r>
              <a:rPr lang="pt-BR" dirty="0" err="1" smtClean="0"/>
              <a:t>nomos</a:t>
            </a:r>
            <a:r>
              <a:rPr lang="pt-BR" dirty="0" smtClean="0"/>
              <a:t> formavam poderes paralelos;</a:t>
            </a:r>
          </a:p>
          <a:p>
            <a:r>
              <a:rPr lang="pt-BR" dirty="0" smtClean="0"/>
              <a:t>Somente na XII dinastia essas aristocracias desapareceram;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0646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Regra de organização social era a hereditariedade;</a:t>
            </a:r>
          </a:p>
          <a:p>
            <a:r>
              <a:rPr lang="pt-BR" dirty="0" smtClean="0"/>
              <a:t>Alguns funcionários – militares e escribas, por exemplo, poderiam ascender;</a:t>
            </a:r>
          </a:p>
          <a:p>
            <a:r>
              <a:rPr lang="pt-BR" dirty="0" smtClean="0"/>
              <a:t>Abaixo da aristocracia, estavam funcionários especializados como os artesãos;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6921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O poder dos faraós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Desenvolvimento cultural se acelerou nos séculos anteriores à unificação;</a:t>
            </a:r>
          </a:p>
          <a:p>
            <a:r>
              <a:rPr lang="pt-BR" dirty="0" smtClean="0"/>
              <a:t>Desenvolvimento de primeiros núcleos populosos – </a:t>
            </a:r>
            <a:r>
              <a:rPr lang="pt-BR" dirty="0" err="1"/>
              <a:t>H</a:t>
            </a:r>
            <a:r>
              <a:rPr lang="pt-BR" dirty="0" err="1" smtClean="0"/>
              <a:t>ierakômpolis</a:t>
            </a:r>
            <a:r>
              <a:rPr lang="pt-BR" dirty="0" smtClean="0"/>
              <a:t>, </a:t>
            </a:r>
            <a:r>
              <a:rPr lang="pt-BR" dirty="0" err="1" smtClean="0"/>
              <a:t>Koptos</a:t>
            </a:r>
            <a:r>
              <a:rPr lang="pt-BR" dirty="0" smtClean="0"/>
              <a:t>, </a:t>
            </a:r>
            <a:r>
              <a:rPr lang="pt-BR" dirty="0" err="1" smtClean="0"/>
              <a:t>Nagada</a:t>
            </a:r>
            <a:r>
              <a:rPr lang="pt-BR" dirty="0" smtClean="0"/>
              <a:t> e </a:t>
            </a:r>
            <a:r>
              <a:rPr lang="pt-BR" dirty="0" err="1" smtClean="0"/>
              <a:t>Abydos</a:t>
            </a:r>
            <a:r>
              <a:rPr lang="pt-BR" dirty="0" smtClean="0"/>
              <a:t>;</a:t>
            </a:r>
          </a:p>
          <a:p>
            <a:r>
              <a:rPr lang="pt-BR" dirty="0" err="1" smtClean="0"/>
              <a:t>Nomos</a:t>
            </a:r>
            <a:r>
              <a:rPr lang="pt-BR" dirty="0" smtClean="0"/>
              <a:t> se unificam em torno de confederações – uma devotada  ao deus Seth e outra ao deus Hórus;</a:t>
            </a:r>
          </a:p>
          <a:p>
            <a:r>
              <a:rPr lang="pt-BR" dirty="0" smtClean="0"/>
              <a:t>Unificação seguiu no sentido sul – norte;</a:t>
            </a:r>
          </a:p>
          <a:p>
            <a:r>
              <a:rPr lang="pt-BR" dirty="0" smtClean="0"/>
              <a:t>Faraó escorpião cria uma primeira grande unificação;</a:t>
            </a:r>
          </a:p>
          <a:p>
            <a:r>
              <a:rPr lang="pt-BR" dirty="0" err="1" smtClean="0"/>
              <a:t>Men</a:t>
            </a:r>
            <a:r>
              <a:rPr lang="pt-BR" dirty="0" smtClean="0"/>
              <a:t> ou </a:t>
            </a:r>
            <a:r>
              <a:rPr lang="pt-BR" dirty="0" err="1" smtClean="0"/>
              <a:t>Menes</a:t>
            </a:r>
            <a:r>
              <a:rPr lang="pt-BR" dirty="0" smtClean="0"/>
              <a:t> – primeiro a usar a coroa dupla;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1298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III Milênio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Período pré-dinástico – dinastia tinitas (cidade de Tinis)</a:t>
            </a:r>
          </a:p>
          <a:p>
            <a:r>
              <a:rPr lang="pt-BR" dirty="0" smtClean="0"/>
              <a:t>Período de desenvolvimento da escrita hieroglífica e do aperfeiçoamento no trabalho com pedras;</a:t>
            </a:r>
          </a:p>
          <a:p>
            <a:r>
              <a:rPr lang="pt-BR" dirty="0" smtClean="0"/>
              <a:t>Primeiras dinastias apresentaram esforços de manutenção da unificação – tensões entre o norte e o sul;</a:t>
            </a:r>
          </a:p>
          <a:p>
            <a:r>
              <a:rPr lang="pt-BR" dirty="0" smtClean="0"/>
              <a:t>Costumes rituais (nomes, entronização, sacrifícios) sugerem esforço para legitimar o poder dos primeiros monarcas;</a:t>
            </a:r>
          </a:p>
          <a:p>
            <a:r>
              <a:rPr lang="pt-BR" dirty="0" smtClean="0"/>
              <a:t>Unificação precária – conflitos entre deus (Hórus e Seth);</a:t>
            </a:r>
          </a:p>
        </p:txBody>
      </p:sp>
    </p:spTree>
    <p:extLst>
      <p:ext uri="{BB962C8B-B14F-4D97-AF65-F5344CB8AC3E}">
        <p14:creationId xmlns:p14="http://schemas.microsoft.com/office/powerpoint/2010/main" val="4023345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pt-BR" dirty="0" smtClean="0"/>
              <a:t>Figuras mais conhecidas – </a:t>
            </a:r>
            <a:r>
              <a:rPr lang="pt-BR" dirty="0" err="1" smtClean="0"/>
              <a:t>Djeser</a:t>
            </a:r>
            <a:r>
              <a:rPr lang="pt-BR" dirty="0" smtClean="0"/>
              <a:t> III e </a:t>
            </a:r>
            <a:r>
              <a:rPr lang="pt-BR" dirty="0" err="1" smtClean="0"/>
              <a:t>Imhotep</a:t>
            </a:r>
            <a:r>
              <a:rPr lang="pt-BR" dirty="0" smtClean="0"/>
              <a:t>;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5"/>
            <a:ext cx="856895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46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Reino Antigo – dinastias IV a VIII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Construção de </a:t>
            </a:r>
            <a:r>
              <a:rPr lang="pt-BR" dirty="0" err="1" smtClean="0"/>
              <a:t>Guiza</a:t>
            </a:r>
            <a:r>
              <a:rPr lang="pt-BR" dirty="0" smtClean="0"/>
              <a:t> (apogeu na quarta dinastia) – </a:t>
            </a:r>
            <a:r>
              <a:rPr lang="pt-BR" dirty="0" err="1" smtClean="0"/>
              <a:t>Khufu</a:t>
            </a:r>
            <a:r>
              <a:rPr lang="pt-BR" dirty="0" smtClean="0"/>
              <a:t>, </a:t>
            </a:r>
            <a:r>
              <a:rPr lang="pt-BR" dirty="0" err="1" smtClean="0"/>
              <a:t>Khafra</a:t>
            </a:r>
            <a:r>
              <a:rPr lang="pt-BR" dirty="0" smtClean="0"/>
              <a:t> e </a:t>
            </a:r>
            <a:r>
              <a:rPr lang="pt-BR" dirty="0" err="1" smtClean="0"/>
              <a:t>Menkaura</a:t>
            </a:r>
            <a:r>
              <a:rPr lang="pt-BR" dirty="0" smtClean="0"/>
              <a:t> (Quéops, </a:t>
            </a:r>
            <a:r>
              <a:rPr lang="pt-BR" dirty="0" err="1" smtClean="0"/>
              <a:t>Quéfren</a:t>
            </a:r>
            <a:r>
              <a:rPr lang="pt-BR" dirty="0" smtClean="0"/>
              <a:t> e </a:t>
            </a:r>
            <a:r>
              <a:rPr lang="pt-BR" dirty="0" err="1" smtClean="0"/>
              <a:t>Miquerinos</a:t>
            </a:r>
            <a:r>
              <a:rPr lang="pt-BR" dirty="0" smtClean="0"/>
              <a:t>);</a:t>
            </a:r>
          </a:p>
          <a:p>
            <a:r>
              <a:rPr lang="pt-BR" dirty="0" err="1" smtClean="0"/>
              <a:t>Rregistra</a:t>
            </a:r>
            <a:r>
              <a:rPr lang="pt-BR" dirty="0" smtClean="0"/>
              <a:t> o poder absoluto de Hórus (deus rei), seguido da decadência da monarquia e ascensão da crença em Rá (deus sol);</a:t>
            </a:r>
          </a:p>
          <a:p>
            <a:r>
              <a:rPr lang="pt-BR" dirty="0" smtClean="0"/>
              <a:t>Doações aos templos e aos sacerdotes – V e VI dinastias;</a:t>
            </a:r>
          </a:p>
          <a:p>
            <a:r>
              <a:rPr lang="pt-BR" dirty="0" smtClean="0"/>
              <a:t>Gradativamente, diminuição das </a:t>
            </a:r>
            <a:r>
              <a:rPr lang="pt-BR" dirty="0" err="1" smtClean="0"/>
              <a:t>mastabas</a:t>
            </a:r>
            <a:r>
              <a:rPr lang="pt-BR" dirty="0" smtClean="0"/>
              <a:t> e aumento do poder das nobrezas nas </a:t>
            </a:r>
            <a:r>
              <a:rPr lang="pt-BR" dirty="0" err="1" smtClean="0"/>
              <a:t>nomos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Na dinastia VIII, Egito estava descentralizado;</a:t>
            </a:r>
          </a:p>
          <a:p>
            <a:r>
              <a:rPr lang="pt-BR" dirty="0" smtClean="0"/>
              <a:t>Intermediário primeiro – descentralização do poder, crises econômicas e naturais – invasão asiática;</a:t>
            </a:r>
          </a:p>
          <a:p>
            <a:r>
              <a:rPr lang="pt-BR" dirty="0"/>
              <a:t>Dois </a:t>
            </a:r>
            <a:r>
              <a:rPr lang="pt-BR" dirty="0" err="1"/>
              <a:t>nomarcas</a:t>
            </a:r>
            <a:r>
              <a:rPr lang="pt-BR" dirty="0"/>
              <a:t> se destacam – </a:t>
            </a:r>
            <a:r>
              <a:rPr lang="pt-BR" dirty="0" err="1"/>
              <a:t>Herakleopólis</a:t>
            </a:r>
            <a:r>
              <a:rPr lang="pt-BR" dirty="0"/>
              <a:t> e Tebas – expulsam asiática e nova unificação;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4712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pt-BR" dirty="0" smtClean="0"/>
              <a:t>Após a reunificação, surgem esforços para recuperar obras de irrigação e para expandir os domínios no sentido da Núbia;</a:t>
            </a:r>
          </a:p>
          <a:p>
            <a:r>
              <a:rPr lang="pt-BR" dirty="0" smtClean="0"/>
              <a:t>Pouco contato com o exterior do reino;</a:t>
            </a:r>
          </a:p>
          <a:p>
            <a:r>
              <a:rPr lang="pt-BR" dirty="0" smtClean="0"/>
              <a:t>Faraó não consegue administrar o reino sozinho – nomeia </a:t>
            </a:r>
            <a:r>
              <a:rPr lang="pt-BR" dirty="0" err="1" smtClean="0"/>
              <a:t>tjats</a:t>
            </a:r>
            <a:r>
              <a:rPr lang="pt-BR" dirty="0" smtClean="0"/>
              <a:t>;</a:t>
            </a:r>
          </a:p>
          <a:p>
            <a:r>
              <a:rPr lang="pt-BR" dirty="0" smtClean="0"/>
              <a:t>Sem exército estabilizado;</a:t>
            </a:r>
          </a:p>
          <a:p>
            <a:r>
              <a:rPr lang="pt-BR" dirty="0" err="1" smtClean="0"/>
              <a:t>Nomarcas</a:t>
            </a:r>
            <a:r>
              <a:rPr lang="pt-BR" dirty="0" smtClean="0"/>
              <a:t> como coletores de impostos.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985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Reino Médio e II Intermediário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Dinastias XII – XIV;</a:t>
            </a:r>
          </a:p>
          <a:p>
            <a:r>
              <a:rPr lang="pt-BR" dirty="0" smtClean="0"/>
              <a:t>Dinastia XII é fruto do golpe do último </a:t>
            </a:r>
            <a:r>
              <a:rPr lang="pt-BR" dirty="0" err="1" smtClean="0"/>
              <a:t>tjati</a:t>
            </a:r>
            <a:r>
              <a:rPr lang="pt-BR" dirty="0" smtClean="0"/>
              <a:t> da XI dinastia;</a:t>
            </a:r>
          </a:p>
          <a:p>
            <a:r>
              <a:rPr lang="pt-BR" dirty="0" smtClean="0"/>
              <a:t>Usou </a:t>
            </a:r>
            <a:r>
              <a:rPr lang="pt-BR" dirty="0" err="1" smtClean="0"/>
              <a:t>nomarcas</a:t>
            </a:r>
            <a:r>
              <a:rPr lang="pt-BR" dirty="0" smtClean="0"/>
              <a:t> descontentes para usurpar o governo de </a:t>
            </a:r>
            <a:r>
              <a:rPr lang="pt-BR" dirty="0" err="1" smtClean="0"/>
              <a:t>Mentuhotep</a:t>
            </a:r>
            <a:r>
              <a:rPr lang="pt-BR" dirty="0" smtClean="0"/>
              <a:t> III;</a:t>
            </a:r>
          </a:p>
          <a:p>
            <a:r>
              <a:rPr lang="pt-BR" dirty="0" smtClean="0"/>
              <a:t>Iniciou a associação trono – herdeiro;</a:t>
            </a:r>
          </a:p>
          <a:p>
            <a:r>
              <a:rPr lang="pt-BR" dirty="0" smtClean="0"/>
              <a:t>Período brilhante da história egípcia.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92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4618856" cy="3384376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538736" cy="550547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No Antigo Império – III Dinastia – Faraó </a:t>
            </a:r>
            <a:r>
              <a:rPr lang="pt-BR" sz="2000" dirty="0" err="1" smtClean="0"/>
              <a:t>Djaser</a:t>
            </a:r>
            <a:r>
              <a:rPr lang="pt-BR" sz="2000" dirty="0"/>
              <a:t> </a:t>
            </a:r>
            <a:r>
              <a:rPr lang="pt-BR" sz="2000" dirty="0" smtClean="0"/>
              <a:t>– surgem as primeiras pirâmides, esfinges e obeliscos;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Período de grande riqueza econômica – criação dos hieróglifos;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Todo o perfil estético, político e religioso do Egito Faraônico surgiu no Antigo Império (2.300 </a:t>
            </a:r>
            <a:r>
              <a:rPr lang="pt-BR" sz="2000" dirty="0" err="1" smtClean="0"/>
              <a:t>a.c</a:t>
            </a:r>
            <a:r>
              <a:rPr lang="pt-BR" sz="20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Criam rituais mortuários magníficos;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Um esforço de misturar o poder humano ao poder divino – híbridos de homens e animais.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/>
          </a:p>
          <a:p>
            <a:endParaRPr lang="pt-BR" sz="20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72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Complexo de </a:t>
            </a:r>
            <a:r>
              <a:rPr lang="pt-BR" dirty="0" err="1" smtClean="0"/>
              <a:t>Deir</a:t>
            </a:r>
            <a:r>
              <a:rPr lang="pt-BR" dirty="0" smtClean="0"/>
              <a:t> </a:t>
            </a:r>
            <a:r>
              <a:rPr lang="pt-BR" dirty="0" err="1" smtClean="0"/>
              <a:t>el-Bahari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229600" cy="4608103"/>
          </a:xfrm>
        </p:spPr>
      </p:pic>
    </p:spTree>
    <p:extLst>
      <p:ext uri="{BB962C8B-B14F-4D97-AF65-F5344CB8AC3E}">
        <p14:creationId xmlns:p14="http://schemas.microsoft.com/office/powerpoint/2010/main" val="1785433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XV Dinastia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Uma dinastia formada por estrangeiros – ou seja, ocorreu invasão;</a:t>
            </a:r>
          </a:p>
          <a:p>
            <a:r>
              <a:rPr lang="pt-BR" dirty="0" smtClean="0"/>
              <a:t>Dão início ao período intermediário;</a:t>
            </a:r>
          </a:p>
          <a:p>
            <a:r>
              <a:rPr lang="pt-BR" dirty="0" smtClean="0"/>
              <a:t>Adoravam o deus Seth;</a:t>
            </a:r>
          </a:p>
          <a:p>
            <a:r>
              <a:rPr lang="pt-BR" dirty="0" smtClean="0"/>
              <a:t>No mesmo período, outras dinastias governavam outras regiões do Nilo;</a:t>
            </a:r>
          </a:p>
          <a:p>
            <a:r>
              <a:rPr lang="pt-BR" dirty="0" smtClean="0"/>
              <a:t>Período de inovações tecnológicas – trabalhos de bronze, novas ferramentas, carros de guerra e cavalos;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88243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Reino Novo (XVIII – XX)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Esforços para construir um Império Egípcio;</a:t>
            </a:r>
          </a:p>
          <a:p>
            <a:r>
              <a:rPr lang="pt-BR" dirty="0" smtClean="0"/>
              <a:t>Ascensão do sacerdócio;</a:t>
            </a:r>
          </a:p>
          <a:p>
            <a:r>
              <a:rPr lang="pt-BR" dirty="0" smtClean="0"/>
              <a:t>Período em que o Egito alcança a mesma tecnologia de outras civilizações antigas;</a:t>
            </a:r>
          </a:p>
          <a:p>
            <a:r>
              <a:rPr lang="pt-BR" dirty="0" smtClean="0"/>
              <a:t>Valorização da presença feminina – transmissão da divindade (sacerdotes);</a:t>
            </a:r>
          </a:p>
          <a:p>
            <a:r>
              <a:rPr lang="pt-BR" dirty="0" smtClean="0"/>
              <a:t>Aumento da burocracia estatal – </a:t>
            </a:r>
            <a:r>
              <a:rPr lang="pt-BR" dirty="0" err="1" smtClean="0"/>
              <a:t>tjati</a:t>
            </a:r>
            <a:r>
              <a:rPr lang="pt-BR" dirty="0" smtClean="0"/>
              <a:t> dual, cobradores de impostos e vice-rei.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74278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Napata</a:t>
            </a:r>
            <a:r>
              <a:rPr lang="pt-BR" dirty="0" smtClean="0"/>
              <a:t> – sede do governo Egípcio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3960440" cy="4248472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474840" cy="3816424"/>
          </a:xfrm>
        </p:spPr>
      </p:pic>
    </p:spTree>
    <p:extLst>
      <p:ext uri="{BB962C8B-B14F-4D97-AF65-F5344CB8AC3E}">
        <p14:creationId xmlns:p14="http://schemas.microsoft.com/office/powerpoint/2010/main" val="4035218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Dinastia XVIII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err="1" smtClean="0"/>
              <a:t>Amenhotep</a:t>
            </a:r>
            <a:r>
              <a:rPr lang="pt-BR" dirty="0" smtClean="0"/>
              <a:t> IV ou </a:t>
            </a:r>
            <a:r>
              <a:rPr lang="pt-BR" dirty="0" err="1" smtClean="0"/>
              <a:t>Akhenaton</a:t>
            </a:r>
            <a:r>
              <a:rPr lang="pt-BR" dirty="0" smtClean="0"/>
              <a:t>;</a:t>
            </a:r>
          </a:p>
          <a:p>
            <a:r>
              <a:rPr lang="pt-BR" dirty="0" smtClean="0"/>
              <a:t>Centralizar crença em </a:t>
            </a:r>
            <a:r>
              <a:rPr lang="pt-BR" dirty="0" err="1" smtClean="0"/>
              <a:t>Aton</a:t>
            </a:r>
            <a:r>
              <a:rPr lang="pt-BR" dirty="0" smtClean="0"/>
              <a:t> – disco solar;</a:t>
            </a:r>
          </a:p>
          <a:p>
            <a:r>
              <a:rPr lang="pt-BR" dirty="0" smtClean="0"/>
              <a:t>Casado com </a:t>
            </a:r>
            <a:r>
              <a:rPr lang="pt-BR" dirty="0" err="1" smtClean="0"/>
              <a:t>Nefertiti</a:t>
            </a:r>
            <a:r>
              <a:rPr lang="pt-BR" dirty="0" smtClean="0"/>
              <a:t> – sem filhos homens;</a:t>
            </a:r>
          </a:p>
          <a:p>
            <a:r>
              <a:rPr lang="pt-BR" dirty="0" smtClean="0"/>
              <a:t>Foi sucedido por </a:t>
            </a:r>
            <a:r>
              <a:rPr lang="pt-BR" dirty="0" err="1" smtClean="0"/>
              <a:t>Tutankhamon</a:t>
            </a:r>
            <a:r>
              <a:rPr lang="pt-BR" dirty="0" smtClean="0"/>
              <a:t> – seu genro;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744416" cy="4886003"/>
          </a:xfrm>
        </p:spPr>
      </p:pic>
    </p:spTree>
    <p:extLst>
      <p:ext uri="{BB962C8B-B14F-4D97-AF65-F5344CB8AC3E}">
        <p14:creationId xmlns:p14="http://schemas.microsoft.com/office/powerpoint/2010/main" val="3544552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312368" cy="4653741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479676" cy="4636963"/>
          </a:xfrm>
        </p:spPr>
      </p:pic>
    </p:spTree>
    <p:extLst>
      <p:ext uri="{BB962C8B-B14F-4D97-AF65-F5344CB8AC3E}">
        <p14:creationId xmlns:p14="http://schemas.microsoft.com/office/powerpoint/2010/main" val="1129575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reforma religiosa de </a:t>
            </a:r>
            <a:r>
              <a:rPr lang="pt-BR" dirty="0" err="1" smtClean="0"/>
              <a:t>Akhenaton</a:t>
            </a:r>
            <a:r>
              <a:rPr lang="pt-BR" dirty="0" smtClean="0"/>
              <a:t> abriu as fronteiras a invasores;</a:t>
            </a:r>
          </a:p>
          <a:p>
            <a:r>
              <a:rPr lang="pt-BR" dirty="0" smtClean="0"/>
              <a:t>Vice-reis em diferentes regiões foram dominados;</a:t>
            </a:r>
          </a:p>
          <a:p>
            <a:r>
              <a:rPr lang="pt-BR" dirty="0" smtClean="0"/>
              <a:t>Egito foi perdendo poder até Ramsés II assumir o trono – recuperou territórios e aumentou o poder central.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530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Templo de Abu </a:t>
            </a:r>
            <a:r>
              <a:rPr lang="pt-BR" dirty="0" err="1" smtClean="0"/>
              <a:t>Sibel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44" y="1600200"/>
            <a:ext cx="6029111" cy="4525963"/>
          </a:xfrm>
        </p:spPr>
      </p:pic>
    </p:spTree>
    <p:extLst>
      <p:ext uri="{BB962C8B-B14F-4D97-AF65-F5344CB8AC3E}">
        <p14:creationId xmlns:p14="http://schemas.microsoft.com/office/powerpoint/2010/main" val="257433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03" y="1600200"/>
            <a:ext cx="3763794" cy="4525963"/>
          </a:xfrm>
        </p:spPr>
      </p:pic>
    </p:spTree>
    <p:extLst>
      <p:ext uri="{BB962C8B-B14F-4D97-AF65-F5344CB8AC3E}">
        <p14:creationId xmlns:p14="http://schemas.microsoft.com/office/powerpoint/2010/main" val="35628176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Terceiro Intermediário e Época Tardia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Dinastias paralelas;</a:t>
            </a:r>
          </a:p>
          <a:p>
            <a:r>
              <a:rPr lang="pt-BR" dirty="0" smtClean="0"/>
              <a:t>Mercenários gregos ocupam as trocas comerciais;</a:t>
            </a:r>
          </a:p>
          <a:p>
            <a:r>
              <a:rPr lang="pt-BR" dirty="0" smtClean="0"/>
              <a:t>Colônia de </a:t>
            </a:r>
            <a:r>
              <a:rPr lang="pt-BR" dirty="0" err="1" smtClean="0"/>
              <a:t>Naucrátis</a:t>
            </a:r>
            <a:r>
              <a:rPr lang="pt-BR" dirty="0" smtClean="0"/>
              <a:t>;</a:t>
            </a:r>
          </a:p>
          <a:p>
            <a:r>
              <a:rPr lang="pt-BR" dirty="0" smtClean="0"/>
              <a:t>Duas ocupações persas – poder faraônico enfraquecido;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137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721499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Símbolos marcam o poder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Pirâmide: o mais forte e apelativo símbolo egípcio;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Foram construídas por razões de ordem mágica e religiosa;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Pirâmide – </a:t>
            </a:r>
            <a:r>
              <a:rPr lang="pt-BR" sz="2400" dirty="0" err="1" smtClean="0"/>
              <a:t>Pyramis</a:t>
            </a:r>
            <a:r>
              <a:rPr lang="pt-BR" sz="2400" dirty="0" smtClean="0"/>
              <a:t> (grego) ou </a:t>
            </a:r>
            <a:r>
              <a:rPr lang="pt-BR" sz="2400" dirty="0" err="1" smtClean="0"/>
              <a:t>mer</a:t>
            </a:r>
            <a:r>
              <a:rPr lang="pt-BR" sz="2400" dirty="0" smtClean="0"/>
              <a:t> (na língua no Egito Antigo);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Todas serviram de túmulo para reis e rainhas do Egito Unificado;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Paredes cobertas de desenhos e escritas – preces e conselhos;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4664"/>
            <a:ext cx="4392488" cy="2880320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01008"/>
            <a:ext cx="4536504" cy="30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Períodos cíclicos de poder;</a:t>
            </a:r>
          </a:p>
          <a:p>
            <a:r>
              <a:rPr lang="pt-BR" dirty="0" smtClean="0"/>
              <a:t>Não houve uma nação egípcia;</a:t>
            </a:r>
          </a:p>
          <a:p>
            <a:r>
              <a:rPr lang="pt-BR" dirty="0" smtClean="0"/>
              <a:t>Comunidades desvinculadas – vários dialetos;</a:t>
            </a:r>
          </a:p>
          <a:p>
            <a:r>
              <a:rPr lang="pt-BR" dirty="0" smtClean="0"/>
              <a:t>Imigrações pacíficas e invasões violentas eram constantes;</a:t>
            </a:r>
          </a:p>
          <a:p>
            <a:r>
              <a:rPr lang="pt-BR" dirty="0" smtClean="0"/>
              <a:t>Produção intelectual feita para criar exemplo e evitar </a:t>
            </a:r>
            <a:r>
              <a:rPr lang="pt-BR" smtClean="0"/>
              <a:t>a mudança.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469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9"/>
            <a:ext cx="4032448" cy="2952328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260649"/>
            <a:ext cx="7859216" cy="7920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400" dirty="0" smtClean="0"/>
              <a:t>Pirâmides associadas à longevidade, Perenidade e imortalidade</a:t>
            </a:r>
            <a:r>
              <a:rPr lang="pt-BR" dirty="0" smtClean="0"/>
              <a:t>;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4032448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6048672" cy="4320480"/>
          </a:xfrm>
        </p:spPr>
      </p:pic>
    </p:spTree>
    <p:extLst>
      <p:ext uri="{BB962C8B-B14F-4D97-AF65-F5344CB8AC3E}">
        <p14:creationId xmlns:p14="http://schemas.microsoft.com/office/powerpoint/2010/main" val="10642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Pirâmides de Gizé são uma das sete maravilhas do mundo antigo que existem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2400" dirty="0" smtClean="0"/>
              <a:t>Próximo às pirâmides – Esfinge de Gizé.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Cortada em um bloco único de pedra;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Corpo de leão – cabeça humana;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Touca </a:t>
            </a:r>
            <a:r>
              <a:rPr lang="pt-BR" sz="2400" dirty="0" err="1" smtClean="0"/>
              <a:t>nemes</a:t>
            </a:r>
            <a:r>
              <a:rPr lang="pt-BR" sz="2400" dirty="0" smtClean="0"/>
              <a:t> – símbolo do faraó;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Barba falsa;</a:t>
            </a:r>
            <a:endParaRPr lang="pt-BR" sz="2400" dirty="0"/>
          </a:p>
        </p:txBody>
      </p:sp>
      <p:pic>
        <p:nvPicPr>
          <p:cNvPr id="1026" name="Picture 2" descr="C:\Users\User\Desktop\esfinge-de-gize-116922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47461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2439</Words>
  <Application>Microsoft Office PowerPoint</Application>
  <PresentationFormat>Apresentação na tela (4:3)</PresentationFormat>
  <Paragraphs>223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1" baseType="lpstr">
      <vt:lpstr>Tema do Office</vt:lpstr>
      <vt:lpstr>EGITO ANTIGO</vt:lpstr>
      <vt:lpstr>Ícones e reinos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Pirâmides de Gizé são uma das sete maravilhas do mundo antigo que existem</vt:lpstr>
      <vt:lpstr>Apresentação do PowerPoint</vt:lpstr>
      <vt:lpstr>Obeliscos</vt:lpstr>
      <vt:lpstr>Luxor e Answan</vt:lpstr>
      <vt:lpstr>São valorizados por serem símbolos universais de poder</vt:lpstr>
      <vt:lpstr>Apresentação do PowerPoint</vt:lpstr>
      <vt:lpstr>Médio e Novo Império</vt:lpstr>
      <vt:lpstr>Novo Império – Era de ouro da monarquia egípcia </vt:lpstr>
      <vt:lpstr>Baixo Império</vt:lpstr>
      <vt:lpstr>A partir da XX Dinastia</vt:lpstr>
      <vt:lpstr>Dinastia Ptolomaica</vt:lpstr>
      <vt:lpstr>Egito Antigo</vt:lpstr>
      <vt:lpstr>Apresentação do PowerPoint</vt:lpstr>
      <vt:lpstr>Tumba de Mahu</vt:lpstr>
      <vt:lpstr>A falência da hipótese hidráulica</vt:lpstr>
      <vt:lpstr>Apresentação do PowerPoint</vt:lpstr>
      <vt:lpstr>Hipótese seria aceitável</vt:lpstr>
      <vt:lpstr>Apresentação do PowerPoint</vt:lpstr>
      <vt:lpstr>Dique egípcio </vt:lpstr>
      <vt:lpstr>Apresentação do PowerPoint</vt:lpstr>
      <vt:lpstr>Economia e sociedade</vt:lpstr>
      <vt:lpstr>“estagnação tecnológica”</vt:lpstr>
      <vt:lpstr>Apresentação do PowerPoint</vt:lpstr>
      <vt:lpstr>Domesticação de animais</vt:lpstr>
      <vt:lpstr>Apresentação do PowerPoint</vt:lpstr>
      <vt:lpstr>Apresentação do PowerPoint</vt:lpstr>
      <vt:lpstr>Apresentação do PowerPoint</vt:lpstr>
      <vt:lpstr>Ourivesaria egípcia </vt:lpstr>
      <vt:lpstr>Apresentação do PowerPoint</vt:lpstr>
      <vt:lpstr>Estimativa populacional</vt:lpstr>
      <vt:lpstr>Trocas comerciais e administração </vt:lpstr>
      <vt:lpstr>Apresentação do PowerPoint</vt:lpstr>
      <vt:lpstr>Base da mão de obra</vt:lpstr>
      <vt:lpstr>Sociedade hierárquica</vt:lpstr>
      <vt:lpstr>Apresentação do PowerPoint</vt:lpstr>
      <vt:lpstr>O poder dos faraós</vt:lpstr>
      <vt:lpstr>III Milênio</vt:lpstr>
      <vt:lpstr>Apresentação do PowerPoint</vt:lpstr>
      <vt:lpstr>Reino Antigo – dinastias IV a VIII</vt:lpstr>
      <vt:lpstr>Apresentação do PowerPoint</vt:lpstr>
      <vt:lpstr>Reino Médio e II Intermediário</vt:lpstr>
      <vt:lpstr>Complexo de Deir el-Bahari</vt:lpstr>
      <vt:lpstr>XV Dinastia</vt:lpstr>
      <vt:lpstr>Reino Novo (XVIII – XX)</vt:lpstr>
      <vt:lpstr>Napata – sede do governo Egípcio </vt:lpstr>
      <vt:lpstr>Dinastia XVIII</vt:lpstr>
      <vt:lpstr>Apresentação do PowerPoint</vt:lpstr>
      <vt:lpstr>Apresentação do PowerPoint</vt:lpstr>
      <vt:lpstr>Templo de Abu Sibel</vt:lpstr>
      <vt:lpstr>Apresentação do PowerPoint</vt:lpstr>
      <vt:lpstr>Terceiro Intermediário e Época Tardia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48</cp:revision>
  <dcterms:created xsi:type="dcterms:W3CDTF">2018-06-05T15:27:18Z</dcterms:created>
  <dcterms:modified xsi:type="dcterms:W3CDTF">2018-11-18T20:22:38Z</dcterms:modified>
</cp:coreProperties>
</file>